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1.png" Type="http://schemas.openxmlformats.org/officeDocument/2006/relationships/image"/><Relationship Id="rId5" Target="../media/image8.png" Type="http://schemas.openxmlformats.org/officeDocument/2006/relationships/image"/><Relationship Id="rId6" Target="../media/image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3"/>
            <a:stretch>
              <a:fillRect l="0" t="0" r="0" b="0"/>
            </a:stretch>
          </a:blipFill>
        </p:spPr>
      </p:sp>
      <p:sp>
        <p:nvSpPr>
          <p:cNvPr name="Freeform 4" id="4"/>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5" id="5"/>
          <p:cNvSpPr txBox="true"/>
          <p:nvPr/>
        </p:nvSpPr>
        <p:spPr>
          <a:xfrm rot="0">
            <a:off x="2850925" y="6497858"/>
            <a:ext cx="6926813" cy="485916"/>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By Mohamed OUHAMI, Khalil ZAATARI</a:t>
            </a:r>
          </a:p>
        </p:txBody>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4"/>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5"/>
            <a:stretch>
              <a:fillRect l="0" t="0" r="0" b="0"/>
            </a:stretch>
          </a:blipFill>
        </p:spPr>
      </p:sp>
      <p:sp>
        <p:nvSpPr>
          <p:cNvPr name="TextBox 8" id="8"/>
          <p:cNvSpPr txBox="true"/>
          <p:nvPr/>
        </p:nvSpPr>
        <p:spPr>
          <a:xfrm rot="0">
            <a:off x="2427808" y="4463168"/>
            <a:ext cx="8127324" cy="2520605"/>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rPr>
              <a:t>GRAPHQL</a:t>
            </a:r>
          </a:p>
        </p:txBody>
      </p:sp>
      <p:sp>
        <p:nvSpPr>
          <p:cNvPr name="Freeform 9" id="9"/>
          <p:cNvSpPr/>
          <p:nvPr/>
        </p:nvSpPr>
        <p:spPr>
          <a:xfrm flipH="true" flipV="false" rot="0">
            <a:off x="11602882" y="1995629"/>
            <a:ext cx="8078630" cy="11840963"/>
          </a:xfrm>
          <a:custGeom>
            <a:avLst/>
            <a:gdLst/>
            <a:ahLst/>
            <a:cxnLst/>
            <a:rect r="r" b="b" t="t" l="l"/>
            <a:pathLst>
              <a:path h="11840963" w="8078630">
                <a:moveTo>
                  <a:pt x="8078631" y="0"/>
                </a:moveTo>
                <a:lnTo>
                  <a:pt x="0" y="0"/>
                </a:lnTo>
                <a:lnTo>
                  <a:pt x="0" y="11840963"/>
                </a:lnTo>
                <a:lnTo>
                  <a:pt x="8078631" y="11840963"/>
                </a:lnTo>
                <a:lnTo>
                  <a:pt x="8078631" y="0"/>
                </a:lnTo>
                <a:close/>
              </a:path>
            </a:pathLst>
          </a:custGeom>
          <a:blipFill>
            <a:blip r:embed="rId6"/>
            <a:stretch>
              <a:fillRect l="0" t="0" r="0" b="0"/>
            </a:stretch>
          </a:blipFill>
        </p:spPr>
      </p:sp>
      <p:sp>
        <p:nvSpPr>
          <p:cNvPr name="Freeform 10" id="10"/>
          <p:cNvSpPr/>
          <p:nvPr/>
        </p:nvSpPr>
        <p:spPr>
          <a:xfrm flipH="false" flipV="false" rot="-1312181">
            <a:off x="9892443" y="2242910"/>
            <a:ext cx="4830324" cy="4951740"/>
          </a:xfrm>
          <a:custGeom>
            <a:avLst/>
            <a:gdLst/>
            <a:ahLst/>
            <a:cxnLst/>
            <a:rect r="r" b="b" t="t" l="l"/>
            <a:pathLst>
              <a:path h="4951740" w="4830324">
                <a:moveTo>
                  <a:pt x="0" y="0"/>
                </a:moveTo>
                <a:lnTo>
                  <a:pt x="4830324" y="0"/>
                </a:lnTo>
                <a:lnTo>
                  <a:pt x="4830324" y="4951740"/>
                </a:lnTo>
                <a:lnTo>
                  <a:pt x="0" y="4951740"/>
                </a:lnTo>
                <a:lnTo>
                  <a:pt x="0" y="0"/>
                </a:lnTo>
                <a:close/>
              </a:path>
            </a:pathLst>
          </a:custGeom>
          <a:blipFill>
            <a:blip r:embed="rId7"/>
            <a:stretch>
              <a:fillRect l="-35896" t="0" r="0" b="0"/>
            </a:stretch>
          </a:blipFill>
        </p:spPr>
      </p:sp>
      <p:sp>
        <p:nvSpPr>
          <p:cNvPr name="TextBox 11" id="11"/>
          <p:cNvSpPr txBox="true"/>
          <p:nvPr/>
        </p:nvSpPr>
        <p:spPr>
          <a:xfrm rot="0">
            <a:off x="2850925" y="3372520"/>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BACK-END ESSENTIALS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1515591" y="202550"/>
            <a:ext cx="15256817" cy="7159997"/>
          </a:xfrm>
          <a:custGeom>
            <a:avLst/>
            <a:gdLst/>
            <a:ahLst/>
            <a:cxnLst/>
            <a:rect r="r" b="b" t="t" l="l"/>
            <a:pathLst>
              <a:path h="7159997" w="15256817">
                <a:moveTo>
                  <a:pt x="0" y="0"/>
                </a:moveTo>
                <a:lnTo>
                  <a:pt x="15256818" y="0"/>
                </a:lnTo>
                <a:lnTo>
                  <a:pt x="15256818" y="7159998"/>
                </a:lnTo>
                <a:lnTo>
                  <a:pt x="0" y="7159998"/>
                </a:lnTo>
                <a:lnTo>
                  <a:pt x="0" y="0"/>
                </a:lnTo>
                <a:close/>
              </a:path>
            </a:pathLst>
          </a:custGeom>
          <a:blipFill>
            <a:blip r:embed="rId2"/>
            <a:stretch>
              <a:fillRect l="0" t="0" r="0" b="0"/>
            </a:stretch>
          </a:blipFill>
        </p:spPr>
      </p:sp>
      <p:sp>
        <p:nvSpPr>
          <p:cNvPr name="TextBox 3" id="3"/>
          <p:cNvSpPr txBox="true"/>
          <p:nvPr/>
        </p:nvSpPr>
        <p:spPr>
          <a:xfrm rot="0">
            <a:off x="0" y="7698640"/>
            <a:ext cx="18288000" cy="1217974"/>
          </a:xfrm>
          <a:prstGeom prst="rect">
            <a:avLst/>
          </a:prstGeom>
        </p:spPr>
        <p:txBody>
          <a:bodyPr anchor="t" rtlCol="false" tIns="0" lIns="0" bIns="0" rIns="0">
            <a:spAutoFit/>
          </a:bodyPr>
          <a:lstStyle/>
          <a:p>
            <a:pPr algn="ctr">
              <a:lnSpc>
                <a:spcPts val="4792"/>
              </a:lnSpc>
              <a:spcBef>
                <a:spcPct val="0"/>
              </a:spcBef>
            </a:pPr>
            <a:r>
              <a:rPr lang="en-US" sz="3423">
                <a:solidFill>
                  <a:srgbClr val="FFFFFF"/>
                </a:solidFill>
                <a:latin typeface="Poppins"/>
              </a:rPr>
              <a:t>OVER-FETCHING : RÉCUPÉRER PLUS DE DONNÉES QUE NÉCESSAIRE, CE QUI PEUT ENTRAÎNER UNE SURCONSOMMATION DE RESSOURCES.</a:t>
            </a:r>
          </a:p>
        </p:txBody>
      </p:sp>
      <p:sp>
        <p:nvSpPr>
          <p:cNvPr name="Freeform 4" id="4"/>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5" id="5"/>
          <p:cNvSpPr txBox="true"/>
          <p:nvPr/>
        </p:nvSpPr>
        <p:spPr>
          <a:xfrm rot="0">
            <a:off x="16576459" y="9309856"/>
            <a:ext cx="147596"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1827087" y="1348627"/>
            <a:ext cx="14633826" cy="4857096"/>
          </a:xfrm>
          <a:custGeom>
            <a:avLst/>
            <a:gdLst/>
            <a:ahLst/>
            <a:cxnLst/>
            <a:rect r="r" b="b" t="t" l="l"/>
            <a:pathLst>
              <a:path h="4857096" w="14633826">
                <a:moveTo>
                  <a:pt x="0" y="0"/>
                </a:moveTo>
                <a:lnTo>
                  <a:pt x="14633826" y="0"/>
                </a:lnTo>
                <a:lnTo>
                  <a:pt x="14633826" y="4857096"/>
                </a:lnTo>
                <a:lnTo>
                  <a:pt x="0" y="4857096"/>
                </a:lnTo>
                <a:lnTo>
                  <a:pt x="0" y="0"/>
                </a:lnTo>
                <a:close/>
              </a:path>
            </a:pathLst>
          </a:custGeom>
          <a:blipFill>
            <a:blip r:embed="rId2"/>
            <a:stretch>
              <a:fillRect l="0" t="0" r="0" b="0"/>
            </a:stretch>
          </a:blipFill>
        </p:spPr>
      </p:sp>
      <p:sp>
        <p:nvSpPr>
          <p:cNvPr name="TextBox 3" id="3"/>
          <p:cNvSpPr txBox="true"/>
          <p:nvPr/>
        </p:nvSpPr>
        <p:spPr>
          <a:xfrm rot="0">
            <a:off x="0" y="6756871"/>
            <a:ext cx="18288000" cy="1217974"/>
          </a:xfrm>
          <a:prstGeom prst="rect">
            <a:avLst/>
          </a:prstGeom>
        </p:spPr>
        <p:txBody>
          <a:bodyPr anchor="t" rtlCol="false" tIns="0" lIns="0" bIns="0" rIns="0">
            <a:spAutoFit/>
          </a:bodyPr>
          <a:lstStyle/>
          <a:p>
            <a:pPr algn="ctr">
              <a:lnSpc>
                <a:spcPts val="4792"/>
              </a:lnSpc>
              <a:spcBef>
                <a:spcPct val="0"/>
              </a:spcBef>
            </a:pPr>
            <a:r>
              <a:rPr lang="en-US" sz="3423">
                <a:solidFill>
                  <a:srgbClr val="FFFFFF"/>
                </a:solidFill>
                <a:latin typeface="Poppins"/>
              </a:rPr>
              <a:t>ICI, NOUS TRAVAILLONS AVEC UN SEUL POINT D'ACCÈS, QUI EST "/GRAPHQL". C'EST L'UNIQUE POINT D'ENTRÉE PAR LEQUEL TOUS LES VERBES HTTP TRANSITENT.</a:t>
            </a:r>
          </a:p>
        </p:txBody>
      </p:sp>
      <p:sp>
        <p:nvSpPr>
          <p:cNvPr name="Freeform 4" id="4"/>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5" id="5"/>
          <p:cNvSpPr txBox="true"/>
          <p:nvPr/>
        </p:nvSpPr>
        <p:spPr>
          <a:xfrm rot="0">
            <a:off x="16576579" y="9309856"/>
            <a:ext cx="147355"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60070"/>
            <a:ext cx="7114560" cy="7114560"/>
          </a:xfrm>
          <a:custGeom>
            <a:avLst/>
            <a:gdLst/>
            <a:ahLst/>
            <a:cxnLst/>
            <a:rect r="r" b="b" t="t" l="l"/>
            <a:pathLst>
              <a:path h="7114560" w="7114560">
                <a:moveTo>
                  <a:pt x="0" y="0"/>
                </a:moveTo>
                <a:lnTo>
                  <a:pt x="7114560" y="0"/>
                </a:lnTo>
                <a:lnTo>
                  <a:pt x="7114560" y="7114560"/>
                </a:lnTo>
                <a:lnTo>
                  <a:pt x="0" y="7114560"/>
                </a:lnTo>
                <a:lnTo>
                  <a:pt x="0" y="0"/>
                </a:lnTo>
                <a:close/>
              </a:path>
            </a:pathLst>
          </a:custGeom>
          <a:blipFill>
            <a:blip r:embed="rId2"/>
            <a:stretch>
              <a:fillRect l="0" t="0" r="0" b="0"/>
            </a:stretch>
          </a:blipFill>
        </p:spPr>
      </p:sp>
      <p:sp>
        <p:nvSpPr>
          <p:cNvPr name="Freeform 3" id="3"/>
          <p:cNvSpPr/>
          <p:nvPr/>
        </p:nvSpPr>
        <p:spPr>
          <a:xfrm flipH="false" flipV="false" rot="0">
            <a:off x="10590264" y="560147"/>
            <a:ext cx="6669036" cy="7514407"/>
          </a:xfrm>
          <a:custGeom>
            <a:avLst/>
            <a:gdLst/>
            <a:ahLst/>
            <a:cxnLst/>
            <a:rect r="r" b="b" t="t" l="l"/>
            <a:pathLst>
              <a:path h="7514407" w="6669036">
                <a:moveTo>
                  <a:pt x="0" y="0"/>
                </a:moveTo>
                <a:lnTo>
                  <a:pt x="6669036" y="0"/>
                </a:lnTo>
                <a:lnTo>
                  <a:pt x="6669036" y="7514406"/>
                </a:lnTo>
                <a:lnTo>
                  <a:pt x="0" y="7514406"/>
                </a:lnTo>
                <a:lnTo>
                  <a:pt x="0" y="0"/>
                </a:lnTo>
                <a:close/>
              </a:path>
            </a:pathLst>
          </a:custGeom>
          <a:blipFill>
            <a:blip r:embed="rId3"/>
            <a:stretch>
              <a:fillRect l="0" t="0" r="0" b="0"/>
            </a:stretch>
          </a:blipFill>
        </p:spPr>
      </p:sp>
      <p:sp>
        <p:nvSpPr>
          <p:cNvPr name="Freeform 4" id="4"/>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4"/>
            <a:stretch>
              <a:fillRect l="-35896" t="0" r="0" b="0"/>
            </a:stretch>
          </a:blipFill>
        </p:spPr>
      </p:sp>
      <p:sp>
        <p:nvSpPr>
          <p:cNvPr name="TextBox 5" id="5"/>
          <p:cNvSpPr txBox="true"/>
          <p:nvPr/>
        </p:nvSpPr>
        <p:spPr>
          <a:xfrm rot="0">
            <a:off x="16539400" y="9309856"/>
            <a:ext cx="221714"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718512" y="182746"/>
            <a:ext cx="16850977" cy="9174735"/>
          </a:xfrm>
          <a:custGeom>
            <a:avLst/>
            <a:gdLst/>
            <a:ahLst/>
            <a:cxnLst/>
            <a:rect r="r" b="b" t="t" l="l"/>
            <a:pathLst>
              <a:path h="9174735" w="16850977">
                <a:moveTo>
                  <a:pt x="0" y="0"/>
                </a:moveTo>
                <a:lnTo>
                  <a:pt x="16850976" y="0"/>
                </a:lnTo>
                <a:lnTo>
                  <a:pt x="16850976" y="9174735"/>
                </a:lnTo>
                <a:lnTo>
                  <a:pt x="0" y="9174735"/>
                </a:lnTo>
                <a:lnTo>
                  <a:pt x="0" y="0"/>
                </a:lnTo>
                <a:close/>
              </a:path>
            </a:pathLst>
          </a:custGeom>
          <a:blipFill>
            <a:blip r:embed="rId2"/>
            <a:stretch>
              <a:fillRect l="0" t="0" r="0" b="0"/>
            </a:stretch>
          </a:blipFill>
        </p:spPr>
      </p:sp>
      <p:sp>
        <p:nvSpPr>
          <p:cNvPr name="Freeform 3" id="3"/>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4" id="4"/>
          <p:cNvSpPr txBox="true"/>
          <p:nvPr/>
        </p:nvSpPr>
        <p:spPr>
          <a:xfrm rot="0">
            <a:off x="16575419" y="9309856"/>
            <a:ext cx="149677"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99677"/>
            <a:ext cx="15826695" cy="9187323"/>
          </a:xfrm>
          <a:custGeom>
            <a:avLst/>
            <a:gdLst/>
            <a:ahLst/>
            <a:cxnLst/>
            <a:rect r="r" b="b" t="t" l="l"/>
            <a:pathLst>
              <a:path h="9187323" w="15826695">
                <a:moveTo>
                  <a:pt x="0" y="0"/>
                </a:moveTo>
                <a:lnTo>
                  <a:pt x="15826695" y="0"/>
                </a:lnTo>
                <a:lnTo>
                  <a:pt x="15826695" y="9187323"/>
                </a:lnTo>
                <a:lnTo>
                  <a:pt x="0" y="9187323"/>
                </a:lnTo>
                <a:lnTo>
                  <a:pt x="0" y="0"/>
                </a:lnTo>
                <a:close/>
              </a:path>
            </a:pathLst>
          </a:custGeom>
          <a:blipFill>
            <a:blip r:embed="rId2"/>
            <a:stretch>
              <a:fillRect l="0" t="0" r="0" b="0"/>
            </a:stretch>
          </a:blipFill>
        </p:spPr>
      </p:sp>
      <p:sp>
        <p:nvSpPr>
          <p:cNvPr name="Freeform 3" id="3"/>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4" id="4"/>
          <p:cNvSpPr txBox="true"/>
          <p:nvPr/>
        </p:nvSpPr>
        <p:spPr>
          <a:xfrm rot="0">
            <a:off x="16545603" y="9309856"/>
            <a:ext cx="209307"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12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2760020" y="1028700"/>
            <a:ext cx="12767961" cy="5133065"/>
          </a:xfrm>
          <a:custGeom>
            <a:avLst/>
            <a:gdLst/>
            <a:ahLst/>
            <a:cxnLst/>
            <a:rect r="r" b="b" t="t" l="l"/>
            <a:pathLst>
              <a:path h="5133065" w="12767961">
                <a:moveTo>
                  <a:pt x="0" y="0"/>
                </a:moveTo>
                <a:lnTo>
                  <a:pt x="12767960" y="0"/>
                </a:lnTo>
                <a:lnTo>
                  <a:pt x="12767960" y="5133065"/>
                </a:lnTo>
                <a:lnTo>
                  <a:pt x="0" y="5133065"/>
                </a:lnTo>
                <a:lnTo>
                  <a:pt x="0" y="0"/>
                </a:lnTo>
                <a:close/>
              </a:path>
            </a:pathLst>
          </a:custGeom>
          <a:blipFill>
            <a:blip r:embed="rId2"/>
            <a:stretch>
              <a:fillRect l="0" t="0" r="0" b="0"/>
            </a:stretch>
          </a:blipFill>
        </p:spPr>
      </p:sp>
      <p:sp>
        <p:nvSpPr>
          <p:cNvPr name="Freeform 3" id="3"/>
          <p:cNvSpPr/>
          <p:nvPr/>
        </p:nvSpPr>
        <p:spPr>
          <a:xfrm flipH="false" flipV="false" rot="0">
            <a:off x="2760020" y="6859315"/>
            <a:ext cx="3864984" cy="2805830"/>
          </a:xfrm>
          <a:custGeom>
            <a:avLst/>
            <a:gdLst/>
            <a:ahLst/>
            <a:cxnLst/>
            <a:rect r="r" b="b" t="t" l="l"/>
            <a:pathLst>
              <a:path h="2805830" w="3864984">
                <a:moveTo>
                  <a:pt x="0" y="0"/>
                </a:moveTo>
                <a:lnTo>
                  <a:pt x="3864983" y="0"/>
                </a:lnTo>
                <a:lnTo>
                  <a:pt x="3864983" y="2805829"/>
                </a:lnTo>
                <a:lnTo>
                  <a:pt x="0" y="2805829"/>
                </a:lnTo>
                <a:lnTo>
                  <a:pt x="0" y="0"/>
                </a:lnTo>
                <a:close/>
              </a:path>
            </a:pathLst>
          </a:custGeom>
          <a:blipFill>
            <a:blip r:embed="rId3"/>
            <a:stretch>
              <a:fillRect l="0" t="0" r="0" b="0"/>
            </a:stretch>
          </a:blipFill>
        </p:spPr>
      </p:sp>
      <p:sp>
        <p:nvSpPr>
          <p:cNvPr name="Freeform 4" id="4"/>
          <p:cNvSpPr/>
          <p:nvPr/>
        </p:nvSpPr>
        <p:spPr>
          <a:xfrm flipH="false" flipV="false" rot="0">
            <a:off x="12648583" y="6859315"/>
            <a:ext cx="2879398" cy="2759423"/>
          </a:xfrm>
          <a:custGeom>
            <a:avLst/>
            <a:gdLst/>
            <a:ahLst/>
            <a:cxnLst/>
            <a:rect r="r" b="b" t="t" l="l"/>
            <a:pathLst>
              <a:path h="2759423" w="2879398">
                <a:moveTo>
                  <a:pt x="0" y="0"/>
                </a:moveTo>
                <a:lnTo>
                  <a:pt x="2879397" y="0"/>
                </a:lnTo>
                <a:lnTo>
                  <a:pt x="2879397" y="2759422"/>
                </a:lnTo>
                <a:lnTo>
                  <a:pt x="0" y="2759422"/>
                </a:lnTo>
                <a:lnTo>
                  <a:pt x="0" y="0"/>
                </a:lnTo>
                <a:close/>
              </a:path>
            </a:pathLst>
          </a:custGeom>
          <a:blipFill>
            <a:blip r:embed="rId4"/>
            <a:stretch>
              <a:fillRect l="0" t="0" r="0" b="0"/>
            </a:stretch>
          </a:blipFill>
        </p:spPr>
      </p:sp>
      <p:sp>
        <p:nvSpPr>
          <p:cNvPr name="Freeform 5" id="5"/>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5"/>
            <a:stretch>
              <a:fillRect l="-35896" t="0" r="0" b="0"/>
            </a:stretch>
          </a:blipFill>
        </p:spPr>
      </p:sp>
      <p:sp>
        <p:nvSpPr>
          <p:cNvPr name="TextBox 6" id="6"/>
          <p:cNvSpPr txBox="true"/>
          <p:nvPr/>
        </p:nvSpPr>
        <p:spPr>
          <a:xfrm rot="0">
            <a:off x="16543963" y="9309856"/>
            <a:ext cx="212589"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3600351" y="1886337"/>
            <a:ext cx="11087297" cy="6514326"/>
          </a:xfrm>
          <a:custGeom>
            <a:avLst/>
            <a:gdLst/>
            <a:ahLst/>
            <a:cxnLst/>
            <a:rect r="r" b="b" t="t" l="l"/>
            <a:pathLst>
              <a:path h="6514326" w="11087297">
                <a:moveTo>
                  <a:pt x="0" y="0"/>
                </a:moveTo>
                <a:lnTo>
                  <a:pt x="11087298" y="0"/>
                </a:lnTo>
                <a:lnTo>
                  <a:pt x="11087298" y="6514326"/>
                </a:lnTo>
                <a:lnTo>
                  <a:pt x="0" y="6514326"/>
                </a:lnTo>
                <a:lnTo>
                  <a:pt x="0" y="0"/>
                </a:lnTo>
                <a:close/>
              </a:path>
            </a:pathLst>
          </a:custGeom>
          <a:blipFill>
            <a:blip r:embed="rId2"/>
            <a:stretch>
              <a:fillRect l="0" t="0" r="0" b="0"/>
            </a:stretch>
          </a:blipFill>
        </p:spPr>
      </p:sp>
      <p:sp>
        <p:nvSpPr>
          <p:cNvPr name="Freeform 3" id="3"/>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4" id="4"/>
          <p:cNvSpPr txBox="true"/>
          <p:nvPr/>
        </p:nvSpPr>
        <p:spPr>
          <a:xfrm rot="0">
            <a:off x="16539320" y="9309856"/>
            <a:ext cx="221874"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14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603425" y="2280682"/>
            <a:ext cx="8693810" cy="6792436"/>
          </a:xfrm>
          <a:prstGeom prst="rect">
            <a:avLst/>
          </a:prstGeom>
        </p:spPr>
        <p:txBody>
          <a:bodyPr anchor="t" rtlCol="false" tIns="0" lIns="0" bIns="0" rIns="0">
            <a:spAutoFit/>
          </a:bodyPr>
          <a:lstStyle/>
          <a:p>
            <a:pPr algn="ctr">
              <a:lnSpc>
                <a:spcPts val="16889"/>
              </a:lnSpc>
            </a:pPr>
            <a:r>
              <a:rPr lang="en-US" sz="23458">
                <a:solidFill>
                  <a:srgbClr val="FFFFFF"/>
                </a:solidFill>
                <a:latin typeface="Computer Says No"/>
              </a:rPr>
              <a:t>QUERIES</a:t>
            </a:r>
          </a:p>
          <a:p>
            <a:pPr algn="ctr">
              <a:lnSpc>
                <a:spcPts val="16889"/>
              </a:lnSpc>
            </a:pPr>
            <a:r>
              <a:rPr lang="en-US" sz="23458">
                <a:solidFill>
                  <a:srgbClr val="FFFFFF"/>
                </a:solidFill>
                <a:latin typeface="Computer Says No"/>
              </a:rPr>
              <a:t>/</a:t>
            </a:r>
          </a:p>
          <a:p>
            <a:pPr algn="ctr" marL="0" indent="0" lvl="0">
              <a:lnSpc>
                <a:spcPts val="16889"/>
              </a:lnSpc>
              <a:spcBef>
                <a:spcPct val="0"/>
              </a:spcBef>
            </a:pPr>
            <a:r>
              <a:rPr lang="en-US" sz="23458">
                <a:solidFill>
                  <a:srgbClr val="FFFFFF"/>
                </a:solidFill>
                <a:latin typeface="Computer Says No"/>
              </a:rPr>
              <a:t>MUTATIONS</a:t>
            </a:r>
          </a:p>
        </p:txBody>
      </p:sp>
      <p:sp>
        <p:nvSpPr>
          <p:cNvPr name="Freeform 6" id="6"/>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5"/>
            <a:stretch>
              <a:fillRect l="-35896" t="0" r="0" b="0"/>
            </a:stretch>
          </a:blipFill>
        </p:spPr>
      </p:sp>
      <p:sp>
        <p:nvSpPr>
          <p:cNvPr name="TextBox 7" id="7"/>
          <p:cNvSpPr txBox="true"/>
          <p:nvPr/>
        </p:nvSpPr>
        <p:spPr>
          <a:xfrm rot="0">
            <a:off x="16539400" y="9309856"/>
            <a:ext cx="221714"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409957" y="2221145"/>
            <a:ext cx="17468087" cy="5844710"/>
          </a:xfrm>
          <a:custGeom>
            <a:avLst/>
            <a:gdLst/>
            <a:ahLst/>
            <a:cxnLst/>
            <a:rect r="r" b="b" t="t" l="l"/>
            <a:pathLst>
              <a:path h="5844710" w="17468087">
                <a:moveTo>
                  <a:pt x="0" y="0"/>
                </a:moveTo>
                <a:lnTo>
                  <a:pt x="17468086" y="0"/>
                </a:lnTo>
                <a:lnTo>
                  <a:pt x="17468086" y="5844710"/>
                </a:lnTo>
                <a:lnTo>
                  <a:pt x="0" y="5844710"/>
                </a:lnTo>
                <a:lnTo>
                  <a:pt x="0" y="0"/>
                </a:lnTo>
                <a:close/>
              </a:path>
            </a:pathLst>
          </a:custGeom>
          <a:blipFill>
            <a:blip r:embed="rId2"/>
            <a:stretch>
              <a:fillRect l="0" t="0" r="0" b="0"/>
            </a:stretch>
          </a:blipFill>
        </p:spPr>
      </p:sp>
      <p:sp>
        <p:nvSpPr>
          <p:cNvPr name="Freeform 3" id="3"/>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4" id="4"/>
          <p:cNvSpPr txBox="true"/>
          <p:nvPr/>
        </p:nvSpPr>
        <p:spPr>
          <a:xfrm rot="0">
            <a:off x="16538600" y="9309856"/>
            <a:ext cx="223314"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717553" y="1639373"/>
            <a:ext cx="16541747" cy="7008253"/>
          </a:xfrm>
          <a:custGeom>
            <a:avLst/>
            <a:gdLst/>
            <a:ahLst/>
            <a:cxnLst/>
            <a:rect r="r" b="b" t="t" l="l"/>
            <a:pathLst>
              <a:path h="7008253" w="16541747">
                <a:moveTo>
                  <a:pt x="0" y="0"/>
                </a:moveTo>
                <a:lnTo>
                  <a:pt x="16541747" y="0"/>
                </a:lnTo>
                <a:lnTo>
                  <a:pt x="16541747" y="7008254"/>
                </a:lnTo>
                <a:lnTo>
                  <a:pt x="0" y="7008254"/>
                </a:lnTo>
                <a:lnTo>
                  <a:pt x="0" y="0"/>
                </a:lnTo>
                <a:close/>
              </a:path>
            </a:pathLst>
          </a:custGeom>
          <a:blipFill>
            <a:blip r:embed="rId2"/>
            <a:stretch>
              <a:fillRect l="0" t="0" r="0" b="0"/>
            </a:stretch>
          </a:blipFill>
        </p:spPr>
      </p:sp>
      <p:sp>
        <p:nvSpPr>
          <p:cNvPr name="Freeform 3" id="3"/>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4" id="4"/>
          <p:cNvSpPr txBox="true"/>
          <p:nvPr/>
        </p:nvSpPr>
        <p:spPr>
          <a:xfrm rot="0">
            <a:off x="16549005" y="9309856"/>
            <a:ext cx="202504"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TextBox 7" id="7"/>
          <p:cNvSpPr txBox="true"/>
          <p:nvPr/>
        </p:nvSpPr>
        <p:spPr>
          <a:xfrm rot="0">
            <a:off x="4829460" y="1833922"/>
            <a:ext cx="5355036"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DE CONTENU</a:t>
            </a:r>
          </a:p>
        </p:txBody>
      </p:sp>
      <p:sp>
        <p:nvSpPr>
          <p:cNvPr name="TextBox 8" id="8"/>
          <p:cNvSpPr txBox="true"/>
          <p:nvPr/>
        </p:nvSpPr>
        <p:spPr>
          <a:xfrm rot="0">
            <a:off x="3006887" y="4342065"/>
            <a:ext cx="6125528" cy="3265534"/>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C’est quoi GraphQL ?</a:t>
            </a:r>
          </a:p>
          <a:p>
            <a:pPr marL="660796" indent="-330398" lvl="1">
              <a:lnSpc>
                <a:spcPts val="4284"/>
              </a:lnSpc>
              <a:buFont typeface="Arial"/>
              <a:buChar char="•"/>
            </a:pPr>
            <a:r>
              <a:rPr lang="en-US" sz="3060">
                <a:solidFill>
                  <a:srgbClr val="FFFFFF"/>
                </a:solidFill>
                <a:latin typeface="Poppins Light"/>
              </a:rPr>
              <a:t>REST API vs GraphQL API</a:t>
            </a:r>
          </a:p>
          <a:p>
            <a:pPr marL="660796" indent="-330398" lvl="1">
              <a:lnSpc>
                <a:spcPts val="4284"/>
              </a:lnSpc>
              <a:buFont typeface="Arial"/>
              <a:buChar char="•"/>
            </a:pPr>
            <a:r>
              <a:rPr lang="en-US" sz="3060">
                <a:solidFill>
                  <a:srgbClr val="FFFFFF"/>
                </a:solidFill>
                <a:latin typeface="Poppins Light"/>
              </a:rPr>
              <a:t> Queries / Mutations</a:t>
            </a:r>
          </a:p>
          <a:p>
            <a:pPr marL="660796" indent="-330398" lvl="1">
              <a:lnSpc>
                <a:spcPts val="4284"/>
              </a:lnSpc>
              <a:buFont typeface="Arial"/>
              <a:buChar char="•"/>
            </a:pPr>
            <a:r>
              <a:rPr lang="en-US" sz="3060">
                <a:solidFill>
                  <a:srgbClr val="FFFFFF"/>
                </a:solidFill>
                <a:latin typeface="Poppins Light"/>
              </a:rPr>
              <a:t>GraphQL for Spring</a:t>
            </a:r>
          </a:p>
          <a:p>
            <a:pPr marL="660796" indent="-330398" lvl="1">
              <a:lnSpc>
                <a:spcPts val="4284"/>
              </a:lnSpc>
              <a:buFont typeface="Arial"/>
              <a:buChar char="•"/>
            </a:pPr>
            <a:r>
              <a:rPr lang="en-US" sz="3060">
                <a:solidFill>
                  <a:srgbClr val="FFFFFF"/>
                </a:solidFill>
                <a:latin typeface="Poppins Light"/>
              </a:rPr>
              <a:t>Exemple pratique</a:t>
            </a:r>
          </a:p>
          <a:p>
            <a:pPr marL="660796" indent="-330398" lvl="1">
              <a:lnSpc>
                <a:spcPts val="4284"/>
              </a:lnSpc>
              <a:buFont typeface="Arial"/>
              <a:buChar char="•"/>
            </a:pPr>
            <a:r>
              <a:rPr lang="en-US" sz="3060">
                <a:solidFill>
                  <a:srgbClr val="FFFFFF"/>
                </a:solidFill>
                <a:latin typeface="Poppins Light"/>
              </a:rPr>
              <a:t>Conclusion</a:t>
            </a:r>
          </a:p>
        </p:txBody>
      </p:sp>
      <p:sp>
        <p:nvSpPr>
          <p:cNvPr name="Freeform 9" id="9"/>
          <p:cNvSpPr/>
          <p:nvPr/>
        </p:nvSpPr>
        <p:spPr>
          <a:xfrm flipH="false" flipV="false" rot="-1312181">
            <a:off x="11288851" y="2711336"/>
            <a:ext cx="9509456" cy="9748487"/>
          </a:xfrm>
          <a:custGeom>
            <a:avLst/>
            <a:gdLst/>
            <a:ahLst/>
            <a:cxnLst/>
            <a:rect r="r" b="b" t="t" l="l"/>
            <a:pathLst>
              <a:path h="9748487" w="9509456">
                <a:moveTo>
                  <a:pt x="0" y="0"/>
                </a:moveTo>
                <a:lnTo>
                  <a:pt x="9509456" y="0"/>
                </a:lnTo>
                <a:lnTo>
                  <a:pt x="9509456" y="9748487"/>
                </a:lnTo>
                <a:lnTo>
                  <a:pt x="0" y="9748487"/>
                </a:lnTo>
                <a:lnTo>
                  <a:pt x="0" y="0"/>
                </a:lnTo>
                <a:close/>
              </a:path>
            </a:pathLst>
          </a:custGeom>
          <a:blipFill>
            <a:blip r:embed="rId3"/>
            <a:stretch>
              <a:fillRect l="-35896"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3347251" y="1508653"/>
            <a:ext cx="11593498" cy="7269694"/>
          </a:xfrm>
          <a:custGeom>
            <a:avLst/>
            <a:gdLst/>
            <a:ahLst/>
            <a:cxnLst/>
            <a:rect r="r" b="b" t="t" l="l"/>
            <a:pathLst>
              <a:path h="7269694" w="11593498">
                <a:moveTo>
                  <a:pt x="0" y="0"/>
                </a:moveTo>
                <a:lnTo>
                  <a:pt x="11593498" y="0"/>
                </a:lnTo>
                <a:lnTo>
                  <a:pt x="11593498" y="7269694"/>
                </a:lnTo>
                <a:lnTo>
                  <a:pt x="0" y="7269694"/>
                </a:lnTo>
                <a:lnTo>
                  <a:pt x="0" y="0"/>
                </a:lnTo>
                <a:close/>
              </a:path>
            </a:pathLst>
          </a:custGeom>
          <a:blipFill>
            <a:blip r:embed="rId2"/>
            <a:stretch>
              <a:fillRect l="0" t="0" r="0" b="0"/>
            </a:stretch>
          </a:blipFill>
        </p:spPr>
      </p:sp>
      <p:sp>
        <p:nvSpPr>
          <p:cNvPr name="Freeform 3" id="3"/>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4" id="4"/>
          <p:cNvSpPr txBox="true"/>
          <p:nvPr/>
        </p:nvSpPr>
        <p:spPr>
          <a:xfrm rot="0">
            <a:off x="16539080" y="9309856"/>
            <a:ext cx="222354"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1641118" y="1594419"/>
            <a:ext cx="15005765" cy="7098163"/>
          </a:xfrm>
          <a:custGeom>
            <a:avLst/>
            <a:gdLst/>
            <a:ahLst/>
            <a:cxnLst/>
            <a:rect r="r" b="b" t="t" l="l"/>
            <a:pathLst>
              <a:path h="7098163" w="15005765">
                <a:moveTo>
                  <a:pt x="0" y="0"/>
                </a:moveTo>
                <a:lnTo>
                  <a:pt x="15005764" y="0"/>
                </a:lnTo>
                <a:lnTo>
                  <a:pt x="15005764" y="7098162"/>
                </a:lnTo>
                <a:lnTo>
                  <a:pt x="0" y="7098162"/>
                </a:lnTo>
                <a:lnTo>
                  <a:pt x="0" y="0"/>
                </a:lnTo>
                <a:close/>
              </a:path>
            </a:pathLst>
          </a:custGeom>
          <a:blipFill>
            <a:blip r:embed="rId2"/>
            <a:stretch>
              <a:fillRect l="0" t="0" r="0" b="0"/>
            </a:stretch>
          </a:blipFill>
        </p:spPr>
      </p:sp>
      <p:sp>
        <p:nvSpPr>
          <p:cNvPr name="Freeform 3" id="3"/>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4" id="4"/>
          <p:cNvSpPr txBox="true"/>
          <p:nvPr/>
        </p:nvSpPr>
        <p:spPr>
          <a:xfrm rot="0">
            <a:off x="16539200" y="9309856"/>
            <a:ext cx="222114"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1659002" y="3252553"/>
            <a:ext cx="14969995" cy="3781894"/>
          </a:xfrm>
          <a:custGeom>
            <a:avLst/>
            <a:gdLst/>
            <a:ahLst/>
            <a:cxnLst/>
            <a:rect r="r" b="b" t="t" l="l"/>
            <a:pathLst>
              <a:path h="3781894" w="14969995">
                <a:moveTo>
                  <a:pt x="0" y="0"/>
                </a:moveTo>
                <a:lnTo>
                  <a:pt x="14969996" y="0"/>
                </a:lnTo>
                <a:lnTo>
                  <a:pt x="14969996" y="3781894"/>
                </a:lnTo>
                <a:lnTo>
                  <a:pt x="0" y="3781894"/>
                </a:lnTo>
                <a:lnTo>
                  <a:pt x="0" y="0"/>
                </a:lnTo>
                <a:close/>
              </a:path>
            </a:pathLst>
          </a:custGeom>
          <a:blipFill>
            <a:blip r:embed="rId2"/>
            <a:stretch>
              <a:fillRect l="0" t="0" r="0" b="0"/>
            </a:stretch>
          </a:blipFill>
        </p:spPr>
      </p:sp>
      <p:sp>
        <p:nvSpPr>
          <p:cNvPr name="Freeform 3" id="3"/>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4" id="4"/>
          <p:cNvSpPr txBox="true"/>
          <p:nvPr/>
        </p:nvSpPr>
        <p:spPr>
          <a:xfrm rot="0">
            <a:off x="16509625" y="9309856"/>
            <a:ext cx="281264"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20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603425" y="3352220"/>
            <a:ext cx="8693810" cy="4649360"/>
          </a:xfrm>
          <a:prstGeom prst="rect">
            <a:avLst/>
          </a:prstGeom>
        </p:spPr>
        <p:txBody>
          <a:bodyPr anchor="t" rtlCol="false" tIns="0" lIns="0" bIns="0" rIns="0">
            <a:spAutoFit/>
          </a:bodyPr>
          <a:lstStyle/>
          <a:p>
            <a:pPr algn="ctr">
              <a:lnSpc>
                <a:spcPts val="16889"/>
              </a:lnSpc>
            </a:pPr>
            <a:r>
              <a:rPr lang="en-US" sz="23458">
                <a:solidFill>
                  <a:srgbClr val="FFFFFF"/>
                </a:solidFill>
                <a:latin typeface="Computer Says No"/>
              </a:rPr>
              <a:t>EXEMPLE</a:t>
            </a:r>
          </a:p>
          <a:p>
            <a:pPr algn="ctr" marL="0" indent="0" lvl="0">
              <a:lnSpc>
                <a:spcPts val="16889"/>
              </a:lnSpc>
              <a:spcBef>
                <a:spcPct val="0"/>
              </a:spcBef>
            </a:pPr>
            <a:r>
              <a:rPr lang="en-US" sz="23458">
                <a:solidFill>
                  <a:srgbClr val="FFFFFF"/>
                </a:solidFill>
                <a:latin typeface="Computer Says No"/>
              </a:rPr>
              <a:t>PRATIQUE</a:t>
            </a:r>
          </a:p>
        </p:txBody>
      </p:sp>
      <p:sp>
        <p:nvSpPr>
          <p:cNvPr name="Freeform 6" id="6"/>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5"/>
            <a:stretch>
              <a:fillRect l="-35896" t="0" r="0" b="0"/>
            </a:stretch>
          </a:blipFill>
        </p:spPr>
      </p:sp>
      <p:sp>
        <p:nvSpPr>
          <p:cNvPr name="TextBox 7" id="7"/>
          <p:cNvSpPr txBox="true"/>
          <p:nvPr/>
        </p:nvSpPr>
        <p:spPr>
          <a:xfrm rot="0">
            <a:off x="16545603" y="9309856"/>
            <a:ext cx="209307"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8222735" y="2386246"/>
            <a:ext cx="8652476" cy="1032113"/>
          </a:xfrm>
          <a:prstGeom prst="rect">
            <a:avLst/>
          </a:prstGeom>
        </p:spPr>
        <p:txBody>
          <a:bodyPr anchor="t" rtlCol="false" tIns="0" lIns="0" bIns="0" rIns="0">
            <a:spAutoFit/>
          </a:bodyPr>
          <a:lstStyle/>
          <a:p>
            <a:pPr marL="0" indent="0" lvl="0">
              <a:lnSpc>
                <a:spcPts val="6934"/>
              </a:lnSpc>
              <a:spcBef>
                <a:spcPct val="0"/>
              </a:spcBef>
            </a:pPr>
            <a:r>
              <a:rPr lang="en-US" sz="9631">
                <a:solidFill>
                  <a:srgbClr val="6866E1"/>
                </a:solidFill>
                <a:latin typeface="Computer Says No"/>
              </a:rPr>
              <a:t>CONCLUSION</a:t>
            </a:r>
          </a:p>
        </p:txBody>
      </p:sp>
      <p:sp>
        <p:nvSpPr>
          <p:cNvPr name="TextBox 5" id="5"/>
          <p:cNvSpPr txBox="true"/>
          <p:nvPr/>
        </p:nvSpPr>
        <p:spPr>
          <a:xfrm rot="0">
            <a:off x="8222735" y="3461644"/>
            <a:ext cx="8223524" cy="4866795"/>
          </a:xfrm>
          <a:prstGeom prst="rect">
            <a:avLst/>
          </a:prstGeom>
        </p:spPr>
        <p:txBody>
          <a:bodyPr anchor="t" rtlCol="false" tIns="0" lIns="0" bIns="0" rIns="0">
            <a:spAutoFit/>
          </a:bodyPr>
          <a:lstStyle/>
          <a:p>
            <a:pPr>
              <a:lnSpc>
                <a:spcPts val="5511"/>
              </a:lnSpc>
            </a:pPr>
            <a:r>
              <a:rPr lang="en-US" sz="3401">
                <a:solidFill>
                  <a:srgbClr val="FFFFFF"/>
                </a:solidFill>
                <a:latin typeface="Poppins Light"/>
              </a:rPr>
              <a:t>Malgré l'utilisation des APIs REST, les problèmes d'over-fetching et d'under-fetching persistent. GraphQL est devenu très populaire pour offrir aux développeurs la flexibilité nécessaire pour interagir avec leurs données de manière efficace et sur mesure.</a:t>
            </a:r>
          </a:p>
        </p:txBody>
      </p:sp>
      <p:sp>
        <p:nvSpPr>
          <p:cNvPr name="Freeform 6" id="6"/>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3"/>
            <a:stretch>
              <a:fillRect l="0" t="0" r="0" b="0"/>
            </a:stretch>
          </a:blipFill>
        </p:spPr>
      </p:sp>
      <p:sp>
        <p:nvSpPr>
          <p:cNvPr name="Freeform 7" id="7"/>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9" id="9"/>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Freeform 10" id="10"/>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6"/>
            <a:stretch>
              <a:fillRect l="-35896" t="0" r="0" b="0"/>
            </a:stretch>
          </a:blipFill>
        </p:spPr>
      </p:sp>
      <p:sp>
        <p:nvSpPr>
          <p:cNvPr name="TextBox 11" id="11"/>
          <p:cNvSpPr txBox="true"/>
          <p:nvPr/>
        </p:nvSpPr>
        <p:spPr>
          <a:xfrm rot="0">
            <a:off x="16515788" y="9309856"/>
            <a:ext cx="268938"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22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8444994"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603425" y="2280682"/>
            <a:ext cx="8693810" cy="6792436"/>
          </a:xfrm>
          <a:prstGeom prst="rect">
            <a:avLst/>
          </a:prstGeom>
        </p:spPr>
        <p:txBody>
          <a:bodyPr anchor="t" rtlCol="false" tIns="0" lIns="0" bIns="0" rIns="0">
            <a:spAutoFit/>
          </a:bodyPr>
          <a:lstStyle/>
          <a:p>
            <a:pPr algn="ctr" marL="0" indent="0" lvl="0">
              <a:lnSpc>
                <a:spcPts val="16889"/>
              </a:lnSpc>
              <a:spcBef>
                <a:spcPct val="0"/>
              </a:spcBef>
            </a:pPr>
            <a:r>
              <a:rPr lang="en-US" sz="23458">
                <a:solidFill>
                  <a:srgbClr val="6866E1"/>
                </a:solidFill>
                <a:latin typeface="Computer Says No"/>
              </a:rPr>
              <a:t>C’EST QUOI GRAPHQL ?</a:t>
            </a:r>
          </a:p>
        </p:txBody>
      </p:sp>
      <p:sp>
        <p:nvSpPr>
          <p:cNvPr name="Freeform 6" id="6"/>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5"/>
            <a:stretch>
              <a:fillRect l="-35896" t="0" r="0" b="0"/>
            </a:stretch>
          </a:blipFill>
        </p:spPr>
      </p:sp>
      <p:sp>
        <p:nvSpPr>
          <p:cNvPr name="TextBox 7" id="7"/>
          <p:cNvSpPr txBox="true"/>
          <p:nvPr/>
        </p:nvSpPr>
        <p:spPr>
          <a:xfrm rot="0">
            <a:off x="16612838" y="9309856"/>
            <a:ext cx="74838"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56862" y="2071069"/>
            <a:ext cx="11707941"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C’EST QUOI GRAPHQL ?</a:t>
            </a:r>
          </a:p>
        </p:txBody>
      </p:sp>
      <p:sp>
        <p:nvSpPr>
          <p:cNvPr name="TextBox 3" id="3"/>
          <p:cNvSpPr txBox="true"/>
          <p:nvPr/>
        </p:nvSpPr>
        <p:spPr>
          <a:xfrm rot="0">
            <a:off x="1578716" y="3960833"/>
            <a:ext cx="10034203" cy="4360211"/>
          </a:xfrm>
          <a:prstGeom prst="rect">
            <a:avLst/>
          </a:prstGeom>
        </p:spPr>
        <p:txBody>
          <a:bodyPr anchor="t" rtlCol="false" tIns="0" lIns="0" bIns="0" rIns="0">
            <a:spAutoFit/>
          </a:bodyPr>
          <a:lstStyle/>
          <a:p>
            <a:pPr>
              <a:lnSpc>
                <a:spcPts val="4323"/>
              </a:lnSpc>
            </a:pPr>
            <a:r>
              <a:rPr lang="en-US" sz="3088">
                <a:solidFill>
                  <a:srgbClr val="FFFFFF"/>
                </a:solidFill>
                <a:latin typeface="Poppins Light"/>
              </a:rPr>
              <a:t>GraphQL est un langage de requête pour la lecture et la mutation des données via une API. En tant que développeur backend, GraphQL offre l'opportunité d'établir un système de typage en décrivant un schéma de données. En retour, cela permet aux utilisateurs frontend de consommer l'API et de récupérer précisément les données dont ils ont besoin.</a:t>
            </a:r>
          </a:p>
        </p:txBody>
      </p:sp>
      <p:sp>
        <p:nvSpPr>
          <p:cNvPr name="AutoShape 4" id="4"/>
          <p:cNvSpPr/>
          <p:nvPr/>
        </p:nvSpPr>
        <p:spPr>
          <a:xfrm flipV="true">
            <a:off x="1578768" y="8816006"/>
            <a:ext cx="6920742" cy="1905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1312181">
            <a:off x="13533272" y="269256"/>
            <a:ext cx="9509456" cy="9748487"/>
          </a:xfrm>
          <a:custGeom>
            <a:avLst/>
            <a:gdLst/>
            <a:ahLst/>
            <a:cxnLst/>
            <a:rect r="r" b="b" t="t" l="l"/>
            <a:pathLst>
              <a:path h="9748487" w="9509456">
                <a:moveTo>
                  <a:pt x="0" y="0"/>
                </a:moveTo>
                <a:lnTo>
                  <a:pt x="9509456" y="0"/>
                </a:lnTo>
                <a:lnTo>
                  <a:pt x="9509456" y="9748488"/>
                </a:lnTo>
                <a:lnTo>
                  <a:pt x="0" y="9748488"/>
                </a:lnTo>
                <a:lnTo>
                  <a:pt x="0" y="0"/>
                </a:lnTo>
                <a:close/>
              </a:path>
            </a:pathLst>
          </a:custGeom>
          <a:blipFill>
            <a:blip r:embed="rId2"/>
            <a:stretch>
              <a:fillRect l="-35896" t="0" r="0" b="0"/>
            </a:stretch>
          </a:blipFill>
        </p:spPr>
      </p:sp>
      <p:sp>
        <p:nvSpPr>
          <p:cNvPr name="Freeform 6" id="6"/>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2"/>
            <a:stretch>
              <a:fillRect l="-35896" t="0" r="0" b="0"/>
            </a:stretch>
          </a:blipFill>
        </p:spPr>
      </p:sp>
      <p:sp>
        <p:nvSpPr>
          <p:cNvPr name="TextBox 7" id="7"/>
          <p:cNvSpPr txBox="true"/>
          <p:nvPr/>
        </p:nvSpPr>
        <p:spPr>
          <a:xfrm rot="0">
            <a:off x="16583023" y="9309856"/>
            <a:ext cx="134469"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1838275" y="2206365"/>
            <a:ext cx="14611450" cy="5874270"/>
          </a:xfrm>
          <a:custGeom>
            <a:avLst/>
            <a:gdLst/>
            <a:ahLst/>
            <a:cxnLst/>
            <a:rect r="r" b="b" t="t" l="l"/>
            <a:pathLst>
              <a:path h="5874270" w="14611450">
                <a:moveTo>
                  <a:pt x="0" y="0"/>
                </a:moveTo>
                <a:lnTo>
                  <a:pt x="14611450" y="0"/>
                </a:lnTo>
                <a:lnTo>
                  <a:pt x="14611450" y="5874270"/>
                </a:lnTo>
                <a:lnTo>
                  <a:pt x="0" y="5874270"/>
                </a:lnTo>
                <a:lnTo>
                  <a:pt x="0" y="0"/>
                </a:lnTo>
                <a:close/>
              </a:path>
            </a:pathLst>
          </a:custGeom>
          <a:blipFill>
            <a:blip r:embed="rId2"/>
            <a:stretch>
              <a:fillRect l="0" t="0" r="0" b="0"/>
            </a:stretch>
          </a:blipFill>
        </p:spPr>
      </p:sp>
      <p:sp>
        <p:nvSpPr>
          <p:cNvPr name="Freeform 3" id="3"/>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4" id="4"/>
          <p:cNvSpPr txBox="true"/>
          <p:nvPr/>
        </p:nvSpPr>
        <p:spPr>
          <a:xfrm rot="0">
            <a:off x="16581382" y="9309856"/>
            <a:ext cx="137751"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4863"/>
            <a:ext cx="7897765" cy="8313437"/>
          </a:xfrm>
          <a:custGeom>
            <a:avLst/>
            <a:gdLst/>
            <a:ahLst/>
            <a:cxnLst/>
            <a:rect r="r" b="b" t="t" l="l"/>
            <a:pathLst>
              <a:path h="8313437" w="7897765">
                <a:moveTo>
                  <a:pt x="0" y="0"/>
                </a:moveTo>
                <a:lnTo>
                  <a:pt x="7897765" y="0"/>
                </a:lnTo>
                <a:lnTo>
                  <a:pt x="7897765" y="8313437"/>
                </a:lnTo>
                <a:lnTo>
                  <a:pt x="0" y="8313437"/>
                </a:lnTo>
                <a:lnTo>
                  <a:pt x="0" y="0"/>
                </a:lnTo>
                <a:close/>
              </a:path>
            </a:pathLst>
          </a:custGeom>
          <a:blipFill>
            <a:blip r:embed="rId2"/>
            <a:stretch>
              <a:fillRect l="0" t="0" r="0" b="0"/>
            </a:stretch>
          </a:blipFill>
        </p:spPr>
      </p:sp>
      <p:sp>
        <p:nvSpPr>
          <p:cNvPr name="TextBox 3" id="3"/>
          <p:cNvSpPr txBox="true"/>
          <p:nvPr/>
        </p:nvSpPr>
        <p:spPr>
          <a:xfrm rot="0">
            <a:off x="10025669" y="2676525"/>
            <a:ext cx="7675328" cy="4810125"/>
          </a:xfrm>
          <a:prstGeom prst="rect">
            <a:avLst/>
          </a:prstGeom>
        </p:spPr>
        <p:txBody>
          <a:bodyPr anchor="t" rtlCol="false" tIns="0" lIns="0" bIns="0" rIns="0">
            <a:spAutoFit/>
          </a:bodyPr>
          <a:lstStyle/>
          <a:p>
            <a:pPr>
              <a:lnSpc>
                <a:spcPts val="6299"/>
              </a:lnSpc>
              <a:spcBef>
                <a:spcPct val="0"/>
              </a:spcBef>
            </a:pPr>
            <a:r>
              <a:rPr lang="en-US" sz="4500">
                <a:solidFill>
                  <a:srgbClr val="FFFFFF"/>
                </a:solidFill>
                <a:latin typeface="Poppins"/>
              </a:rPr>
              <a:t>AVEC L'UTILISATION DE TYPES, ON PEUT DÉFINIR LA MANIÈRE DONT ON PEUT À LA FOIS RECEVOIR LES DONNÉES OU LES MANIPULER (MUTATIONS).</a:t>
            </a:r>
          </a:p>
        </p:txBody>
      </p:sp>
      <p:sp>
        <p:nvSpPr>
          <p:cNvPr name="Freeform 4" id="4"/>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5" id="5"/>
          <p:cNvSpPr txBox="true"/>
          <p:nvPr/>
        </p:nvSpPr>
        <p:spPr>
          <a:xfrm rot="0">
            <a:off x="16576699" y="9309856"/>
            <a:ext cx="147115"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9153525"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603425" y="2280682"/>
            <a:ext cx="8693810" cy="6792436"/>
          </a:xfrm>
          <a:prstGeom prst="rect">
            <a:avLst/>
          </a:prstGeom>
        </p:spPr>
        <p:txBody>
          <a:bodyPr anchor="t" rtlCol="false" tIns="0" lIns="0" bIns="0" rIns="0">
            <a:spAutoFit/>
          </a:bodyPr>
          <a:lstStyle/>
          <a:p>
            <a:pPr algn="ctr">
              <a:lnSpc>
                <a:spcPts val="16889"/>
              </a:lnSpc>
            </a:pPr>
            <a:r>
              <a:rPr lang="en-US" sz="23458">
                <a:solidFill>
                  <a:srgbClr val="6866E1"/>
                </a:solidFill>
                <a:latin typeface="Computer Says No"/>
              </a:rPr>
              <a:t>REST</a:t>
            </a:r>
          </a:p>
          <a:p>
            <a:pPr algn="ctr">
              <a:lnSpc>
                <a:spcPts val="16889"/>
              </a:lnSpc>
            </a:pPr>
            <a:r>
              <a:rPr lang="en-US" sz="23458">
                <a:solidFill>
                  <a:srgbClr val="6866E1"/>
                </a:solidFill>
                <a:latin typeface="Computer Says No"/>
              </a:rPr>
              <a:t>VS</a:t>
            </a:r>
          </a:p>
          <a:p>
            <a:pPr algn="ctr" marL="0" indent="0" lvl="0">
              <a:lnSpc>
                <a:spcPts val="16889"/>
              </a:lnSpc>
              <a:spcBef>
                <a:spcPct val="0"/>
              </a:spcBef>
            </a:pPr>
            <a:r>
              <a:rPr lang="en-US" sz="23458">
                <a:solidFill>
                  <a:srgbClr val="6866E1"/>
                </a:solidFill>
                <a:latin typeface="Computer Says No"/>
              </a:rPr>
              <a:t>GRAPHQL</a:t>
            </a:r>
          </a:p>
        </p:txBody>
      </p:sp>
      <p:sp>
        <p:nvSpPr>
          <p:cNvPr name="Freeform 6" id="6"/>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5"/>
            <a:stretch>
              <a:fillRect l="-35896" t="0" r="0" b="0"/>
            </a:stretch>
          </a:blipFill>
        </p:spPr>
      </p:sp>
      <p:sp>
        <p:nvSpPr>
          <p:cNvPr name="TextBox 7" id="7"/>
          <p:cNvSpPr txBox="true"/>
          <p:nvPr/>
        </p:nvSpPr>
        <p:spPr>
          <a:xfrm rot="0">
            <a:off x="16576819" y="9309856"/>
            <a:ext cx="146875"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2030394" y="282245"/>
            <a:ext cx="14227212" cy="6782227"/>
          </a:xfrm>
          <a:custGeom>
            <a:avLst/>
            <a:gdLst/>
            <a:ahLst/>
            <a:cxnLst/>
            <a:rect r="r" b="b" t="t" l="l"/>
            <a:pathLst>
              <a:path h="6782227" w="14227212">
                <a:moveTo>
                  <a:pt x="0" y="0"/>
                </a:moveTo>
                <a:lnTo>
                  <a:pt x="14227212" y="0"/>
                </a:lnTo>
                <a:lnTo>
                  <a:pt x="14227212" y="6782227"/>
                </a:lnTo>
                <a:lnTo>
                  <a:pt x="0" y="6782227"/>
                </a:lnTo>
                <a:lnTo>
                  <a:pt x="0" y="0"/>
                </a:lnTo>
                <a:close/>
              </a:path>
            </a:pathLst>
          </a:custGeom>
          <a:blipFill>
            <a:blip r:embed="rId2"/>
            <a:stretch>
              <a:fillRect l="0" t="0" r="0" b="0"/>
            </a:stretch>
          </a:blipFill>
        </p:spPr>
      </p:sp>
      <p:sp>
        <p:nvSpPr>
          <p:cNvPr name="TextBox 3" id="3"/>
          <p:cNvSpPr txBox="true"/>
          <p:nvPr/>
        </p:nvSpPr>
        <p:spPr>
          <a:xfrm rot="0">
            <a:off x="0" y="7186246"/>
            <a:ext cx="18288000" cy="1217974"/>
          </a:xfrm>
          <a:prstGeom prst="rect">
            <a:avLst/>
          </a:prstGeom>
        </p:spPr>
        <p:txBody>
          <a:bodyPr anchor="t" rtlCol="false" tIns="0" lIns="0" bIns="0" rIns="0">
            <a:spAutoFit/>
          </a:bodyPr>
          <a:lstStyle/>
          <a:p>
            <a:pPr algn="ctr">
              <a:lnSpc>
                <a:spcPts val="4792"/>
              </a:lnSpc>
              <a:spcBef>
                <a:spcPct val="0"/>
              </a:spcBef>
            </a:pPr>
            <a:r>
              <a:rPr lang="en-US" sz="3423">
                <a:solidFill>
                  <a:srgbClr val="FFFFFF"/>
                </a:solidFill>
                <a:latin typeface="Poppins"/>
              </a:rPr>
              <a:t>DANS LES APIS CLASSIQUES, ON TRAVAILLE AVEC PLUSIEURS POINTS D'ACCÈS (ENDPOINTS), CE QUI PEUT ÊTRE UN DÉFI EN TERMES DE SCALABILITÉ DES PROJETS.</a:t>
            </a:r>
          </a:p>
        </p:txBody>
      </p:sp>
      <p:sp>
        <p:nvSpPr>
          <p:cNvPr name="Freeform 4" id="4"/>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5" id="5"/>
          <p:cNvSpPr txBox="true"/>
          <p:nvPr/>
        </p:nvSpPr>
        <p:spPr>
          <a:xfrm rot="0">
            <a:off x="16576019" y="9309856"/>
            <a:ext cx="148476"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0E18"/>
        </a:solidFill>
      </p:bgPr>
    </p:bg>
    <p:spTree>
      <p:nvGrpSpPr>
        <p:cNvPr id="1" name=""/>
        <p:cNvGrpSpPr/>
        <p:nvPr/>
      </p:nvGrpSpPr>
      <p:grpSpPr>
        <a:xfrm>
          <a:off x="0" y="0"/>
          <a:ext cx="0" cy="0"/>
          <a:chOff x="0" y="0"/>
          <a:chExt cx="0" cy="0"/>
        </a:xfrm>
      </p:grpSpPr>
      <p:sp>
        <p:nvSpPr>
          <p:cNvPr name="Freeform 2" id="2"/>
          <p:cNvSpPr/>
          <p:nvPr/>
        </p:nvSpPr>
        <p:spPr>
          <a:xfrm flipH="false" flipV="false" rot="0">
            <a:off x="4103883" y="202550"/>
            <a:ext cx="10080235" cy="7385393"/>
          </a:xfrm>
          <a:custGeom>
            <a:avLst/>
            <a:gdLst/>
            <a:ahLst/>
            <a:cxnLst/>
            <a:rect r="r" b="b" t="t" l="l"/>
            <a:pathLst>
              <a:path h="7385393" w="10080235">
                <a:moveTo>
                  <a:pt x="0" y="0"/>
                </a:moveTo>
                <a:lnTo>
                  <a:pt x="10080234" y="0"/>
                </a:lnTo>
                <a:lnTo>
                  <a:pt x="10080234" y="7385393"/>
                </a:lnTo>
                <a:lnTo>
                  <a:pt x="0" y="7385393"/>
                </a:lnTo>
                <a:lnTo>
                  <a:pt x="0" y="0"/>
                </a:lnTo>
                <a:close/>
              </a:path>
            </a:pathLst>
          </a:custGeom>
          <a:blipFill>
            <a:blip r:embed="rId2"/>
            <a:stretch>
              <a:fillRect l="0" t="0" r="0" b="0"/>
            </a:stretch>
          </a:blipFill>
        </p:spPr>
      </p:sp>
      <p:sp>
        <p:nvSpPr>
          <p:cNvPr name="TextBox 3" id="3"/>
          <p:cNvSpPr txBox="true"/>
          <p:nvPr/>
        </p:nvSpPr>
        <p:spPr>
          <a:xfrm rot="0">
            <a:off x="768623" y="8296888"/>
            <a:ext cx="16750754" cy="1818049"/>
          </a:xfrm>
          <a:prstGeom prst="rect">
            <a:avLst/>
          </a:prstGeom>
        </p:spPr>
        <p:txBody>
          <a:bodyPr anchor="t" rtlCol="false" tIns="0" lIns="0" bIns="0" rIns="0">
            <a:spAutoFit/>
          </a:bodyPr>
          <a:lstStyle/>
          <a:p>
            <a:pPr algn="ctr">
              <a:lnSpc>
                <a:spcPts val="4792"/>
              </a:lnSpc>
            </a:pPr>
            <a:r>
              <a:rPr lang="en-US" sz="3423">
                <a:solidFill>
                  <a:srgbClr val="FFFFFF"/>
                </a:solidFill>
                <a:latin typeface="Poppins"/>
              </a:rPr>
              <a:t>"UNDER-FETCHING : NE PAS RÉCUPÉRER TOUTES LES DONNÉES EN UNE SEULE FOIS."</a:t>
            </a:r>
          </a:p>
          <a:p>
            <a:pPr algn="ctr">
              <a:lnSpc>
                <a:spcPts val="4792"/>
              </a:lnSpc>
            </a:pPr>
          </a:p>
          <a:p>
            <a:pPr algn="ctr">
              <a:lnSpc>
                <a:spcPts val="4792"/>
              </a:lnSpc>
              <a:spcBef>
                <a:spcPct val="0"/>
              </a:spcBef>
            </a:pPr>
          </a:p>
        </p:txBody>
      </p:sp>
      <p:sp>
        <p:nvSpPr>
          <p:cNvPr name="Freeform 4" id="4"/>
          <p:cNvSpPr/>
          <p:nvPr/>
        </p:nvSpPr>
        <p:spPr>
          <a:xfrm flipH="false" flipV="false" rot="0">
            <a:off x="16110604" y="8630768"/>
            <a:ext cx="1686982" cy="1729386"/>
          </a:xfrm>
          <a:custGeom>
            <a:avLst/>
            <a:gdLst/>
            <a:ahLst/>
            <a:cxnLst/>
            <a:rect r="r" b="b" t="t" l="l"/>
            <a:pathLst>
              <a:path h="1729386" w="1686982">
                <a:moveTo>
                  <a:pt x="0" y="0"/>
                </a:moveTo>
                <a:lnTo>
                  <a:pt x="1686982" y="0"/>
                </a:lnTo>
                <a:lnTo>
                  <a:pt x="1686982" y="1729387"/>
                </a:lnTo>
                <a:lnTo>
                  <a:pt x="0" y="1729387"/>
                </a:lnTo>
                <a:lnTo>
                  <a:pt x="0" y="0"/>
                </a:lnTo>
                <a:close/>
              </a:path>
            </a:pathLst>
          </a:custGeom>
          <a:blipFill>
            <a:blip r:embed="rId3"/>
            <a:stretch>
              <a:fillRect l="-35896" t="0" r="0" b="0"/>
            </a:stretch>
          </a:blipFill>
        </p:spPr>
      </p:sp>
      <p:sp>
        <p:nvSpPr>
          <p:cNvPr name="TextBox 5" id="5"/>
          <p:cNvSpPr txBox="true"/>
          <p:nvPr/>
        </p:nvSpPr>
        <p:spPr>
          <a:xfrm rot="0">
            <a:off x="16586424" y="9309856"/>
            <a:ext cx="127665" cy="323587"/>
          </a:xfrm>
          <a:prstGeom prst="rect">
            <a:avLst/>
          </a:prstGeom>
        </p:spPr>
        <p:txBody>
          <a:bodyPr anchor="t" rtlCol="false" tIns="0" lIns="0" bIns="0" rIns="0">
            <a:spAutoFit/>
          </a:bodyPr>
          <a:lstStyle/>
          <a:p>
            <a:pPr algn="ctr">
              <a:lnSpc>
                <a:spcPts val="2577"/>
              </a:lnSpc>
              <a:spcBef>
                <a:spcPct val="0"/>
              </a:spcBef>
            </a:pPr>
            <a:r>
              <a:rPr lang="en-US" sz="1841">
                <a:solidFill>
                  <a:srgbClr val="FFFFFF"/>
                </a:solidFill>
                <a:latin typeface="Poppins"/>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DAFzm8c-gg4</dc:identifier>
  <dcterms:modified xsi:type="dcterms:W3CDTF">2011-08-01T06:04:30Z</dcterms:modified>
  <cp:revision>1</cp:revision>
  <dc:title>GraphQL</dc:title>
</cp:coreProperties>
</file>